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9668F6-805C-4202-AD98-33EE65501B8B}">
  <a:tblStyle styleId="{6F9668F6-805C-4202-AD98-33EE65501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fbb83384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fbb83384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bb83384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fbb83384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bb83384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fbb83384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bb83384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fbb83384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fbb83384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fbb83384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bb83384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bb83384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fbb83384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fbb83384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fbb83384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fbb83384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fbb83384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fbb83384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b8338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b8338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b83384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b83384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b83384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b83384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bb83384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bb83384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bb83384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bb83384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fbb83384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fbb83384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bb83384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bb83384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fbb83384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fbb83384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formatting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Emphasized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>
            <p:ph idx="1" type="body"/>
          </p:nvPr>
        </p:nvSpPr>
        <p:spPr>
          <a:xfrm>
            <a:off x="737575" y="1378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want to mark or highlight a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the content within &lt;mark&gt;.........&lt;/mark&gt;.</a:t>
            </a:r>
            <a:endParaRPr sz="1800"/>
          </a:p>
        </p:txBody>
      </p:sp>
      <p:sp>
        <p:nvSpPr>
          <p:cNvPr id="219" name="Google Shape;219;p46"/>
          <p:cNvSpPr txBox="1"/>
          <p:nvPr>
            <p:ph type="title"/>
          </p:nvPr>
        </p:nvSpPr>
        <p:spPr>
          <a:xfrm>
            <a:off x="543850" y="47517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Marked Formatting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idx="1" type="body"/>
          </p:nvPr>
        </p:nvSpPr>
        <p:spPr>
          <a:xfrm>
            <a:off x="848075" y="13277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write anything within &lt;u&gt;.........&lt;/u&gt;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Shown in underlined text.</a:t>
            </a:r>
            <a:endParaRPr sz="1800"/>
          </a:p>
        </p:txBody>
      </p:sp>
      <p:sp>
        <p:nvSpPr>
          <p:cNvPr id="225" name="Google Shape;225;p47"/>
          <p:cNvSpPr txBox="1"/>
          <p:nvPr>
            <p:ph type="title"/>
          </p:nvPr>
        </p:nvSpPr>
        <p:spPr>
          <a:xfrm>
            <a:off x="637125" y="4651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Underlined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654450" y="1305950"/>
            <a:ext cx="5483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Anything which has been written within &lt;strike&gt;.......................&lt;/strike&gt; element is displayed with a strikethrough.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Thin horizontal line that crosses over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48"/>
          <p:cNvSpPr txBox="1"/>
          <p:nvPr>
            <p:ph type="title"/>
          </p:nvPr>
        </p:nvSpPr>
        <p:spPr>
          <a:xfrm>
            <a:off x="757650" y="4349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Strike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idx="1" type="body"/>
          </p:nvPr>
        </p:nvSpPr>
        <p:spPr>
          <a:xfrm>
            <a:off x="817975" y="14081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want each letter to have the same width then.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the content within &lt;tt&gt;.............&lt;/tt&gt; element.</a:t>
            </a:r>
            <a:endParaRPr sz="1800"/>
          </a:p>
        </p:txBody>
      </p:sp>
      <p:sp>
        <p:nvSpPr>
          <p:cNvPr id="237" name="Google Shape;237;p49"/>
          <p:cNvSpPr txBox="1"/>
          <p:nvPr>
            <p:ph type="title"/>
          </p:nvPr>
        </p:nvSpPr>
        <p:spPr>
          <a:xfrm>
            <a:off x="677325" y="455075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Monospaced Font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>
            <p:ph idx="1" type="body"/>
          </p:nvPr>
        </p:nvSpPr>
        <p:spPr>
          <a:xfrm>
            <a:off x="677300" y="13579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&lt;sup&gt;..............&lt;/sup&gt; element is shown in superscript.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Displayed half a character's height above the other characters.</a:t>
            </a:r>
            <a:endParaRPr sz="1800"/>
          </a:p>
        </p:txBody>
      </p:sp>
      <p:sp>
        <p:nvSpPr>
          <p:cNvPr id="243" name="Google Shape;243;p50"/>
          <p:cNvSpPr txBox="1"/>
          <p:nvPr>
            <p:ph type="title"/>
          </p:nvPr>
        </p:nvSpPr>
        <p:spPr>
          <a:xfrm>
            <a:off x="596950" y="4450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Superscript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/>
          <p:nvPr>
            <p:ph idx="1" type="body"/>
          </p:nvPr>
        </p:nvSpPr>
        <p:spPr>
          <a:xfrm>
            <a:off x="633425" y="1285875"/>
            <a:ext cx="55110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Content within &lt;sub&gt;..............&lt;/sub&gt; element is shown in subscript.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isplayed half a character's height below the other characters.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51"/>
          <p:cNvSpPr txBox="1"/>
          <p:nvPr>
            <p:ph type="title"/>
          </p:nvPr>
        </p:nvSpPr>
        <p:spPr>
          <a:xfrm>
            <a:off x="633425" y="491075"/>
            <a:ext cx="57357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Subscript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>
            <p:ph idx="1" type="body"/>
          </p:nvPr>
        </p:nvSpPr>
        <p:spPr>
          <a:xfrm>
            <a:off x="938500" y="1386425"/>
            <a:ext cx="4365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Anything that puts within &lt;del&gt;..........&lt;/del&gt;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is displayed as deleted text.</a:t>
            </a:r>
            <a:endParaRPr sz="1800"/>
          </a:p>
        </p:txBody>
      </p:sp>
      <p:sp>
        <p:nvSpPr>
          <p:cNvPr id="255" name="Google Shape;255;p52"/>
          <p:cNvSpPr txBox="1"/>
          <p:nvPr>
            <p:ph type="title"/>
          </p:nvPr>
        </p:nvSpPr>
        <p:spPr>
          <a:xfrm>
            <a:off x="697375" y="4852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Deleted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>
            <p:ph idx="1" type="body"/>
          </p:nvPr>
        </p:nvSpPr>
        <p:spPr>
          <a:xfrm>
            <a:off x="576825" y="1267475"/>
            <a:ext cx="6033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extra importance to the word "degradation" in the paragraph below.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&lt;p&gt;WWF's mission is to stop the degradation of our planet's natural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Hint: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&lt;b&gt; tag</a:t>
            </a:r>
            <a:endParaRPr sz="1800"/>
          </a:p>
        </p:txBody>
      </p:sp>
      <p:sp>
        <p:nvSpPr>
          <p:cNvPr id="261" name="Google Shape;261;p53"/>
          <p:cNvSpPr txBox="1"/>
          <p:nvPr>
            <p:ph type="title"/>
          </p:nvPr>
        </p:nvSpPr>
        <p:spPr>
          <a:xfrm>
            <a:off x="657200" y="4751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17950" y="1327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formatting.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Tags which are used to formatting.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7575" y="50530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66800" y="1306050"/>
            <a:ext cx="5581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Ability to format text without using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many formatting tags in HTML.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Several tags that you can use to make some text on your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67250" y="51535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Formatting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87825" y="1115225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Physical tag:</a:t>
            </a:r>
            <a:endParaRPr b="1" i="1"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provide a visual appearance to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i="1" lang="en-GB" sz="1800"/>
              <a:t>Logical tag: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some logical or semantic value to text.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77300" y="445025"/>
            <a:ext cx="5735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47150" y="4148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</a:t>
            </a:r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875550" y="11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{6F9668F6-805C-4202-AD98-33EE65501B8B}</a:tableStyleId>
              </a:tblPr>
              <a:tblGrid>
                <a:gridCol w="2215025"/>
                <a:gridCol w="2446075"/>
              </a:tblGrid>
              <a:tr h="41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Element Name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&lt;b&gt;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Bold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&lt;strong&gt;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Important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&lt;i&gt;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Italic text</a:t>
                      </a:r>
                      <a:endParaRPr i="1"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&lt;em&gt;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Emphasized text</a:t>
                      </a:r>
                      <a:endParaRPr i="1"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&lt;mark&gt;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Marked text</a:t>
                      </a:r>
                      <a:endParaRPr i="1"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647150" y="47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{6F9668F6-805C-4202-AD98-33EE65501B8B}</a:tableStyleId>
              </a:tblPr>
              <a:tblGrid>
                <a:gridCol w="1903550"/>
                <a:gridCol w="3660500"/>
              </a:tblGrid>
              <a:tr h="66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&lt;u&gt;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sng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underline text</a:t>
                      </a:r>
                      <a:endParaRPr sz="1800" u="sng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&lt;tt&gt;		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appear in a text in teletype.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&lt;strike&gt;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raw a strikethrough on a section of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&lt;sup&gt;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Superscript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&lt;sub&gt;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Subscript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&lt;del&gt;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Deleted text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858125" y="13981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&lt;b&gt; element is a physical tag that displays text in bold font.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write anything within &lt;b&gt;........&lt;/b&gt;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Bold letters.</a:t>
            </a:r>
            <a:endParaRPr sz="1800"/>
          </a:p>
        </p:txBody>
      </p:sp>
      <p:sp>
        <p:nvSpPr>
          <p:cNvPr id="196" name="Google Shape;196;p42"/>
          <p:cNvSpPr txBox="1"/>
          <p:nvPr>
            <p:ph type="title"/>
          </p:nvPr>
        </p:nvSpPr>
        <p:spPr>
          <a:xfrm>
            <a:off x="596925" y="4852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&lt;b&gt;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717475" y="1347875"/>
            <a:ext cx="5641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Logical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the content in bold font and informs the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&lt;strong&gt; &lt;/strong&gt;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Shown as the important 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667250" y="4651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&lt;strong&gt;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548550" y="1275900"/>
            <a:ext cx="6041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&lt;i&gt; element is a physical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the enclosed content in italic font.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&lt;i&gt;............&lt;/I&gt;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&lt;em&gt; tag is a logical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the enclosed content in italic font, with added semantics importance.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476375" y="465125"/>
            <a:ext cx="5735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Italic Text and Emphasized 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